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338" r:id="rId3"/>
    <p:sldId id="259" r:id="rId4"/>
    <p:sldId id="349" r:id="rId5"/>
    <p:sldId id="348" r:id="rId6"/>
    <p:sldId id="340" r:id="rId7"/>
    <p:sldId id="347" r:id="rId8"/>
    <p:sldId id="345" r:id="rId9"/>
    <p:sldId id="260" r:id="rId10"/>
    <p:sldId id="313" r:id="rId11"/>
    <p:sldId id="334" r:id="rId12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wen BBIFMAC" initials="AB" lastIdx="14" clrIdx="0">
    <p:extLst>
      <p:ext uri="{19B8F6BF-5375-455C-9EA6-DF929625EA0E}">
        <p15:presenceInfo xmlns:p15="http://schemas.microsoft.com/office/powerpoint/2012/main" userId="Arwen BBIFM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96769-6297-4EA2-A5A7-7057964ADD1D}" type="datetimeFigureOut">
              <a:rPr lang="en-AU" smtClean="0"/>
              <a:t>18/11/2022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7DD1C-EFD2-4047-B30D-88E0BE2B2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842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7DD1C-EFD2-4047-B30D-88E0BE2B229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3300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52DE8FA-45E7-4904-A0DC-78684D51A61F}" type="datetimeFigureOut">
              <a:rPr lang="en-AU" smtClean="0"/>
              <a:pPr/>
              <a:t>18/11/2022</a:t>
            </a:fld>
            <a:endParaRPr lang="en-A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19B6EB-866F-486B-8270-F9A65D43CB01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82976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400" dirty="0"/>
              <a:t>BBIFMAC – Overview of Water Quality Monitoring Activities in the Lower Burdekin</a:t>
            </a:r>
            <a:endParaRPr lang="en-AU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8522B-1EEB-A3E7-348E-98D0C21DB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10200"/>
            <a:ext cx="1370678" cy="11890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302" y="571500"/>
            <a:ext cx="7772400" cy="4038599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>
                <a:effectLst/>
                <a:latin typeface="+mn-lt"/>
              </a:rPr>
              <a:t>Site 2: Delta example – </a:t>
            </a:r>
            <a:r>
              <a:rPr lang="en-US" sz="2700" dirty="0">
                <a:effectLst/>
                <a:latin typeface="+mn-lt"/>
              </a:rPr>
              <a:t>manual irrigation</a:t>
            </a:r>
            <a:br>
              <a:rPr lang="en-US" dirty="0">
                <a:effectLst/>
                <a:latin typeface="+mn-lt"/>
              </a:rPr>
            </a:br>
            <a:br>
              <a:rPr lang="en-US" dirty="0">
                <a:effectLst/>
                <a:latin typeface="+mn-lt"/>
              </a:rPr>
            </a:br>
            <a:br>
              <a:rPr lang="en-US" dirty="0">
                <a:effectLst/>
                <a:latin typeface="+mn-lt"/>
              </a:rPr>
            </a:br>
            <a:br>
              <a:rPr lang="en-US" dirty="0">
                <a:effectLst/>
                <a:latin typeface="+mn-lt"/>
              </a:rPr>
            </a:br>
            <a:br>
              <a:rPr lang="en-US" dirty="0">
                <a:effectLst/>
                <a:latin typeface="+mn-lt"/>
              </a:rPr>
            </a:br>
            <a:br>
              <a:rPr lang="en-US" sz="3200" dirty="0">
                <a:effectLst/>
                <a:latin typeface="+mn-lt"/>
              </a:rPr>
            </a:br>
            <a:br>
              <a:rPr lang="en-US" sz="3200" dirty="0">
                <a:effectLst/>
                <a:latin typeface="+mn-lt"/>
              </a:rPr>
            </a:br>
            <a:endParaRPr lang="en-AU" sz="2200" b="0" dirty="0">
              <a:effectLst/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25362-6A67-79E3-4C40-115B188DD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10200"/>
            <a:ext cx="1370678" cy="1189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44C1D1-D858-AAA9-F835-63057A386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33" y="1001165"/>
            <a:ext cx="3970865" cy="2351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3957D-268B-EB7E-10EB-96F4D5B36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698" y="1011728"/>
            <a:ext cx="3805118" cy="2335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C3171E-326B-0440-F629-37D5616C1E66}"/>
              </a:ext>
            </a:extLst>
          </p:cNvPr>
          <p:cNvSpPr txBox="1"/>
          <p:nvPr/>
        </p:nvSpPr>
        <p:spPr>
          <a:xfrm>
            <a:off x="5943600" y="3352800"/>
            <a:ext cx="609600" cy="7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9ADDCE-9DC0-4804-6EF0-19C223EA2F74}"/>
              </a:ext>
            </a:extLst>
          </p:cNvPr>
          <p:cNvSpPr txBox="1"/>
          <p:nvPr/>
        </p:nvSpPr>
        <p:spPr>
          <a:xfrm>
            <a:off x="5396882" y="1086268"/>
            <a:ext cx="609600" cy="15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308D05-6FD7-C6AD-A867-500A70EDB065}"/>
              </a:ext>
            </a:extLst>
          </p:cNvPr>
          <p:cNvSpPr txBox="1"/>
          <p:nvPr/>
        </p:nvSpPr>
        <p:spPr>
          <a:xfrm>
            <a:off x="6934200" y="1048749"/>
            <a:ext cx="457200" cy="15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24C3E6-0A16-213F-0C38-FAF581493454}"/>
              </a:ext>
            </a:extLst>
          </p:cNvPr>
          <p:cNvCxnSpPr>
            <a:cxnSpLocks/>
          </p:cNvCxnSpPr>
          <p:nvPr/>
        </p:nvCxnSpPr>
        <p:spPr>
          <a:xfrm flipV="1">
            <a:off x="1981200" y="1409700"/>
            <a:ext cx="0" cy="1104900"/>
          </a:xfrm>
          <a:prstGeom prst="line">
            <a:avLst/>
          </a:prstGeom>
          <a:ln w="9525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F286B1-52EC-1070-2F10-B59D09699630}"/>
              </a:ext>
            </a:extLst>
          </p:cNvPr>
          <p:cNvCxnSpPr>
            <a:cxnSpLocks/>
          </p:cNvCxnSpPr>
          <p:nvPr/>
        </p:nvCxnSpPr>
        <p:spPr>
          <a:xfrm flipH="1">
            <a:off x="2009424" y="1119591"/>
            <a:ext cx="2002540" cy="290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686CD4-4B14-A52F-BB1E-98856994A534}"/>
              </a:ext>
            </a:extLst>
          </p:cNvPr>
          <p:cNvCxnSpPr>
            <a:cxnSpLocks/>
          </p:cNvCxnSpPr>
          <p:nvPr/>
        </p:nvCxnSpPr>
        <p:spPr>
          <a:xfrm>
            <a:off x="4944216" y="1132015"/>
            <a:ext cx="757466" cy="277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62083F0-32E4-6431-6FD3-3703BC39F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085940"/>
              </p:ext>
            </p:extLst>
          </p:nvPr>
        </p:nvGraphicFramePr>
        <p:xfrm>
          <a:off x="488236" y="3429000"/>
          <a:ext cx="7753881" cy="1495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9091">
                  <a:extLst>
                    <a:ext uri="{9D8B030D-6E8A-4147-A177-3AD203B41FA5}">
                      <a16:colId xmlns:a16="http://schemas.microsoft.com/office/drawing/2014/main" val="1852528515"/>
                    </a:ext>
                  </a:extLst>
                </a:gridCol>
                <a:gridCol w="1274401">
                  <a:extLst>
                    <a:ext uri="{9D8B030D-6E8A-4147-A177-3AD203B41FA5}">
                      <a16:colId xmlns:a16="http://schemas.microsoft.com/office/drawing/2014/main" val="2231123206"/>
                    </a:ext>
                  </a:extLst>
                </a:gridCol>
                <a:gridCol w="1982229">
                  <a:extLst>
                    <a:ext uri="{9D8B030D-6E8A-4147-A177-3AD203B41FA5}">
                      <a16:colId xmlns:a16="http://schemas.microsoft.com/office/drawing/2014/main" val="214305074"/>
                    </a:ext>
                  </a:extLst>
                </a:gridCol>
                <a:gridCol w="1318160">
                  <a:extLst>
                    <a:ext uri="{9D8B030D-6E8A-4147-A177-3AD203B41FA5}">
                      <a16:colId xmlns:a16="http://schemas.microsoft.com/office/drawing/2014/main" val="2155904195"/>
                    </a:ext>
                  </a:extLst>
                </a:gridCol>
              </a:tblGrid>
              <a:tr h="425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0" dirty="0">
                          <a:effectLst/>
                          <a:latin typeface="+mn-lt"/>
                        </a:rPr>
                        <a:t>Irrigation Method + Irrigation Time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0" dirty="0">
                          <a:effectLst/>
                          <a:latin typeface="+mn-lt"/>
                        </a:rPr>
                        <a:t>Total Runoff Duration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0" dirty="0">
                          <a:effectLst/>
                          <a:latin typeface="+mn-lt"/>
                        </a:rPr>
                        <a:t>Shut off timing*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0" dirty="0">
                          <a:effectLst/>
                          <a:latin typeface="+mn-lt"/>
                        </a:rPr>
                        <a:t>Proportion lost to runoff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extLst>
                  <a:ext uri="{0D108BD9-81ED-4DB2-BD59-A6C34878D82A}">
                    <a16:rowId xmlns:a16="http://schemas.microsoft.com/office/drawing/2014/main" val="4023713016"/>
                  </a:ext>
                </a:extLst>
              </a:tr>
              <a:tr h="53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0" dirty="0">
                          <a:effectLst/>
                          <a:latin typeface="+mn-lt"/>
                        </a:rPr>
                        <a:t>Standard practice (manual control, 8hr)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0" dirty="0">
                          <a:effectLst/>
                          <a:latin typeface="+mn-lt"/>
                        </a:rPr>
                        <a:t>7.5 hours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 hours </a:t>
                      </a:r>
                      <a:r>
                        <a:rPr lang="en-US" sz="1200" b="0" u="sng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after</a:t>
                      </a:r>
                      <a:r>
                        <a:rPr lang="en-US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Flume 1,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hours </a:t>
                      </a:r>
                      <a:r>
                        <a:rPr lang="en-US" sz="1200" b="0" u="sng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after</a:t>
                      </a:r>
                      <a:r>
                        <a:rPr lang="en-US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Flume 2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0" dirty="0">
                          <a:effectLst/>
                          <a:latin typeface="+mn-lt"/>
                        </a:rPr>
                        <a:t>18%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extLst>
                  <a:ext uri="{0D108BD9-81ED-4DB2-BD59-A6C34878D82A}">
                    <a16:rowId xmlns:a16="http://schemas.microsoft.com/office/drawing/2014/main" val="3462343544"/>
                  </a:ext>
                </a:extLst>
              </a:tr>
              <a:tr h="53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0" dirty="0">
                          <a:effectLst/>
                          <a:latin typeface="+mn-lt"/>
                        </a:rPr>
                        <a:t>Improved practice (manual control, 5hr)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0" dirty="0">
                          <a:effectLst/>
                          <a:latin typeface="+mn-lt"/>
                        </a:rPr>
                        <a:t>3.5 hours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 hours </a:t>
                      </a:r>
                      <a:r>
                        <a:rPr lang="en-US" sz="1200" b="0" u="sng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after</a:t>
                      </a:r>
                      <a:r>
                        <a:rPr lang="en-US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Flume 1,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hours </a:t>
                      </a:r>
                      <a:r>
                        <a:rPr lang="en-US" sz="1200" b="0" u="sng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after</a:t>
                      </a:r>
                      <a:r>
                        <a:rPr lang="en-US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Flume 2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0" dirty="0">
                          <a:effectLst/>
                          <a:latin typeface="+mn-lt"/>
                        </a:rPr>
                        <a:t>8%</a:t>
                      </a:r>
                      <a:endParaRPr lang="en-A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65" marR="33765" marT="0" marB="0"/>
                </a:tc>
                <a:extLst>
                  <a:ext uri="{0D108BD9-81ED-4DB2-BD59-A6C34878D82A}">
                    <a16:rowId xmlns:a16="http://schemas.microsoft.com/office/drawing/2014/main" val="1447280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4623C5B-71D2-9605-C32D-F28D1E9E8E9E}"/>
              </a:ext>
            </a:extLst>
          </p:cNvPr>
          <p:cNvSpPr txBox="1"/>
          <p:nvPr/>
        </p:nvSpPr>
        <p:spPr>
          <a:xfrm>
            <a:off x="4011964" y="750259"/>
            <a:ext cx="914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Water turned off at this time</a:t>
            </a:r>
            <a:endParaRPr lang="en-AU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AADFB9-14EA-73EE-F39E-600D38C8C57B}"/>
              </a:ext>
            </a:extLst>
          </p:cNvPr>
          <p:cNvSpPr txBox="1"/>
          <p:nvPr/>
        </p:nvSpPr>
        <p:spPr>
          <a:xfrm>
            <a:off x="6047485" y="3044053"/>
            <a:ext cx="546718" cy="66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993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4144066"/>
          </a:xfrm>
        </p:spPr>
        <p:txBody>
          <a:bodyPr>
            <a:normAutofit fontScale="90000"/>
          </a:bodyPr>
          <a:lstStyle/>
          <a:p>
            <a:pPr algn="l">
              <a:spcAft>
                <a:spcPts val="900"/>
              </a:spcAft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3100" b="0" dirty="0">
                <a:effectLst/>
                <a:latin typeface="+mn-lt"/>
              </a:rPr>
            </a:br>
            <a:r>
              <a:rPr lang="en-US" sz="3100" b="1" dirty="0">
                <a:effectLst/>
                <a:latin typeface="+mn-lt"/>
              </a:rPr>
              <a:t>WQ monitoring assists farmers by:</a:t>
            </a:r>
            <a:br>
              <a:rPr lang="en-US" sz="3100" b="1" dirty="0">
                <a:effectLst/>
                <a:latin typeface="+mn-lt"/>
              </a:rPr>
            </a:br>
            <a:r>
              <a:rPr lang="en-US" sz="3100" b="1" dirty="0">
                <a:effectLst/>
                <a:latin typeface="+mn-lt"/>
              </a:rPr>
              <a:t> </a:t>
            </a:r>
            <a:br>
              <a:rPr lang="en-US" sz="2200" b="1" dirty="0">
                <a:effectLst/>
                <a:latin typeface="+mn-lt"/>
              </a:rPr>
            </a:br>
            <a:r>
              <a:rPr lang="en-US" sz="2200" b="1" dirty="0">
                <a:effectLst/>
                <a:latin typeface="+mn-lt"/>
              </a:rPr>
              <a:t>Providing current, local</a:t>
            </a:r>
            <a:r>
              <a:rPr lang="en-US" sz="2200" dirty="0">
                <a:effectLst/>
                <a:latin typeface="+mn-lt"/>
              </a:rPr>
              <a:t>ly </a:t>
            </a:r>
            <a:r>
              <a:rPr lang="en-US" sz="2200" b="1" dirty="0">
                <a:effectLst/>
                <a:latin typeface="+mn-lt"/>
              </a:rPr>
              <a:t>relevant, robust data to support growers </a:t>
            </a:r>
            <a:br>
              <a:rPr lang="en-US" sz="1800" b="0" dirty="0">
                <a:effectLst/>
                <a:latin typeface="+mn-lt"/>
              </a:rPr>
            </a:br>
            <a:br>
              <a:rPr lang="en-US" sz="1800" b="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Improve productivity:</a:t>
            </a:r>
            <a:br>
              <a:rPr lang="en-US" sz="2000" b="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-reduced growth impacts from over-watering or under-watering, </a:t>
            </a:r>
            <a:br>
              <a:rPr lang="en-US" sz="2000" b="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-reduced </a:t>
            </a:r>
            <a:r>
              <a:rPr lang="en-US" sz="2000" b="0" dirty="0" err="1">
                <a:effectLst/>
                <a:latin typeface="+mn-lt"/>
              </a:rPr>
              <a:t>fertiliser</a:t>
            </a:r>
            <a:r>
              <a:rPr lang="en-US" sz="2000" b="0" dirty="0">
                <a:effectLst/>
                <a:latin typeface="+mn-lt"/>
              </a:rPr>
              <a:t> and chemical losses in runoff, de-nitrification ,</a:t>
            </a:r>
            <a:br>
              <a:rPr lang="en-US" sz="2000" b="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-reduced input costs (water, power, </a:t>
            </a:r>
            <a:r>
              <a:rPr lang="en-US" sz="2000" b="0" dirty="0" err="1">
                <a:effectLst/>
                <a:latin typeface="+mn-lt"/>
              </a:rPr>
              <a:t>labour</a:t>
            </a:r>
            <a:r>
              <a:rPr lang="en-US" sz="2000" b="0" dirty="0">
                <a:effectLst/>
                <a:latin typeface="+mn-lt"/>
              </a:rPr>
              <a:t>, </a:t>
            </a:r>
            <a:r>
              <a:rPr lang="en-US" sz="2000" b="0" dirty="0" err="1">
                <a:effectLst/>
                <a:latin typeface="+mn-lt"/>
              </a:rPr>
              <a:t>fertiliser</a:t>
            </a:r>
            <a:r>
              <a:rPr lang="en-US" sz="2000" b="0" dirty="0">
                <a:effectLst/>
                <a:latin typeface="+mn-lt"/>
              </a:rPr>
              <a:t>, chemical)</a:t>
            </a:r>
            <a:br>
              <a:rPr lang="en-US" sz="2000" b="0" dirty="0">
                <a:effectLst/>
                <a:latin typeface="+mn-lt"/>
              </a:rPr>
            </a:br>
            <a:br>
              <a:rPr lang="en-US" sz="2000" b="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Reduce downstream environmental impacts: </a:t>
            </a:r>
            <a:br>
              <a:rPr lang="en-US" sz="2000" b="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-reduced surface runoff volumes and deep drainage,</a:t>
            </a:r>
            <a:br>
              <a:rPr lang="en-US" sz="2000" b="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-reduced nutrient and chemical loads.</a:t>
            </a:r>
            <a:br>
              <a:rPr lang="en-US" sz="2000" b="0" dirty="0">
                <a:effectLst/>
                <a:latin typeface="+mn-lt"/>
              </a:rPr>
            </a:br>
            <a:br>
              <a:rPr lang="en-US" sz="2000" b="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Improve public perception of farm management:</a:t>
            </a:r>
            <a:br>
              <a:rPr lang="en-US" sz="2000" b="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-less surface runoff coming off paddocks visible to general public</a:t>
            </a:r>
            <a:endParaRPr lang="en-AU" sz="3100" b="0" dirty="0"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C568A-D3EF-D155-9BC1-B329204FF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10200"/>
            <a:ext cx="1370678" cy="11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71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4648199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900" dirty="0">
                <a:effectLst/>
                <a:latin typeface="+mn-lt"/>
              </a:rPr>
              <a:t>BBIFMAC’s role</a:t>
            </a:r>
            <a:br>
              <a:rPr lang="en-US" sz="3100" dirty="0">
                <a:latin typeface="+mn-lt"/>
              </a:rPr>
            </a:br>
            <a:r>
              <a:rPr lang="en-US" sz="2000" dirty="0">
                <a:latin typeface="+mn-lt"/>
              </a:rPr>
              <a:t>-</a:t>
            </a:r>
            <a:r>
              <a:rPr lang="en-US" sz="2000" b="0" i="1" dirty="0">
                <a:effectLst/>
                <a:latin typeface="+mn-lt"/>
                <a:ea typeface="Calibri" panose="020F0502020204030204" pitchFamily="34" charset="0"/>
              </a:rPr>
              <a:t>Independent, </a:t>
            </a: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local</a:t>
            </a:r>
            <a:r>
              <a:rPr lang="en-US" sz="2000" b="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+mn-lt"/>
                <a:ea typeface="Calibri" panose="020F0502020204030204" pitchFamily="34" charset="0"/>
              </a:rPr>
              <a:t>organisation</a:t>
            </a: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 with a long history and expertise water quality monitoring in the local area.</a:t>
            </a:r>
            <a:br>
              <a:rPr lang="en-US" sz="2000" b="0" dirty="0">
                <a:effectLst/>
                <a:latin typeface="+mn-lt"/>
                <a:ea typeface="Calibri" panose="020F0502020204030204" pitchFamily="34" charset="0"/>
              </a:rPr>
            </a:br>
            <a:br>
              <a:rPr lang="en-US" sz="2000" b="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-Conducted from catchment      sub-catchment      paddock scale.</a:t>
            </a:r>
            <a:br>
              <a:rPr lang="en-US" sz="2000" b="0" dirty="0">
                <a:effectLst/>
                <a:latin typeface="+mn-lt"/>
                <a:ea typeface="Calibri" panose="020F0502020204030204" pitchFamily="34" charset="0"/>
              </a:rPr>
            </a:br>
            <a:br>
              <a:rPr lang="en-US" sz="2000" b="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en-AU" sz="20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Water quality monitoring is used to </a:t>
            </a:r>
            <a:r>
              <a:rPr lang="en-AU" sz="2000" b="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validate</a:t>
            </a:r>
            <a:r>
              <a:rPr lang="en-AU" sz="20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the impact of different farm practices. This is useful as a decision support tool for growers.</a:t>
            </a:r>
            <a:br>
              <a:rPr lang="en-AU" sz="20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AU" sz="20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0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-For some sites the water quality data may be used to </a:t>
            </a:r>
            <a:r>
              <a:rPr lang="en-AU" sz="2000" b="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inform</a:t>
            </a:r>
            <a:r>
              <a:rPr lang="en-AU" sz="20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reporting or </a:t>
            </a:r>
            <a:r>
              <a:rPr lang="en-AU" sz="2000" b="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lang="en-AU" sz="20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modelling specific to the Burdekin.</a:t>
            </a:r>
            <a:br>
              <a:rPr lang="en-AU" sz="20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AU" sz="20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0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-Water quality monitoring is not just about DIN and pesticides, but also about measuring runoff </a:t>
            </a:r>
            <a:r>
              <a:rPr lang="en-AU" sz="2000" b="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volumes.</a:t>
            </a:r>
            <a:endParaRPr lang="en-AU" sz="2000" b="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539E1-86F3-42BB-FCC7-257D6F1CD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10200"/>
            <a:ext cx="1370678" cy="118902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D8A9AF-0D28-BE36-C0AB-D88F85FD18BF}"/>
              </a:ext>
            </a:extLst>
          </p:cNvPr>
          <p:cNvCxnSpPr/>
          <p:nvPr/>
        </p:nvCxnSpPr>
        <p:spPr>
          <a:xfrm>
            <a:off x="4038600" y="2439909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63E108-18DE-4459-8879-2892B1EA361A}"/>
              </a:ext>
            </a:extLst>
          </p:cNvPr>
          <p:cNvCxnSpPr/>
          <p:nvPr/>
        </p:nvCxnSpPr>
        <p:spPr>
          <a:xfrm>
            <a:off x="6172200" y="2439909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826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179B63-A57D-F3FE-A75A-06BD7AD43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511" r="21512"/>
          <a:stretch/>
        </p:blipFill>
        <p:spPr>
          <a:xfrm>
            <a:off x="4748307" y="3431591"/>
            <a:ext cx="3208190" cy="2440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67448A-A9FE-3295-122A-BFB494A5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384" y="1342160"/>
            <a:ext cx="2781022" cy="20868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AA6905-3C1E-9565-66F2-083D4F02AA47}"/>
              </a:ext>
            </a:extLst>
          </p:cNvPr>
          <p:cNvSpPr txBox="1"/>
          <p:nvPr/>
        </p:nvSpPr>
        <p:spPr>
          <a:xfrm>
            <a:off x="786724" y="658886"/>
            <a:ext cx="70618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Sampling equipment</a:t>
            </a:r>
            <a:endParaRPr lang="en-AU" sz="4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FF8BF-7792-3CAB-02B6-C95CC9DC0E12}"/>
              </a:ext>
            </a:extLst>
          </p:cNvPr>
          <p:cNvSpPr txBox="1"/>
          <p:nvPr/>
        </p:nvSpPr>
        <p:spPr>
          <a:xfrm>
            <a:off x="7162800" y="16002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 </a:t>
            </a:r>
            <a:r>
              <a:rPr lang="en-US" dirty="0" err="1"/>
              <a:t>dimas</a:t>
            </a:r>
            <a:r>
              <a:rPr lang="en-US" dirty="0"/>
              <a:t> flumes and height loggers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FD4AC-B937-4A34-C75B-7C342B9C2FCA}"/>
              </a:ext>
            </a:extLst>
          </p:cNvPr>
          <p:cNvSpPr txBox="1"/>
          <p:nvPr/>
        </p:nvSpPr>
        <p:spPr>
          <a:xfrm>
            <a:off x="5204406" y="587216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Auto-samplers</a:t>
            </a:r>
            <a:endParaRPr lang="en-AU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FC01CD7-49F6-B846-E32F-1980C4548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8790" y="1588882"/>
            <a:ext cx="3886200" cy="1171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75F06-B8C3-1800-0591-4E85B7D34A62}"/>
              </a:ext>
            </a:extLst>
          </p:cNvPr>
          <p:cNvSpPr txBox="1"/>
          <p:nvPr/>
        </p:nvSpPr>
        <p:spPr>
          <a:xfrm>
            <a:off x="2578802" y="2302556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 time water quality sensors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EFCCF-677B-35F3-B84B-C1D28A3A5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62" y="3474131"/>
            <a:ext cx="3254094" cy="2440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05442-F803-E38C-9700-DD695E47E6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07" y="4976059"/>
            <a:ext cx="672078" cy="896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FFE6B9-E652-2903-791A-0007C247634B}"/>
              </a:ext>
            </a:extLst>
          </p:cNvPr>
          <p:cNvSpPr txBox="1"/>
          <p:nvPr/>
        </p:nvSpPr>
        <p:spPr>
          <a:xfrm>
            <a:off x="685800" y="3657600"/>
            <a:ext cx="1292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Grab pole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309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9724" y="306900"/>
            <a:ext cx="4295676" cy="4827971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r>
              <a:rPr lang="en-US" sz="4400" dirty="0">
                <a:effectLst/>
                <a:latin typeface="+mn-lt"/>
              </a:rPr>
              <a:t>Catchment scale monitoring</a:t>
            </a:r>
            <a:br>
              <a:rPr lang="en-US" sz="4900" dirty="0">
                <a:effectLst/>
                <a:latin typeface="+mn-lt"/>
              </a:rPr>
            </a:br>
            <a:br>
              <a:rPr lang="en-US" sz="320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-</a:t>
            </a:r>
            <a:r>
              <a:rPr lang="en-US" sz="2000" b="0" dirty="0">
                <a:effectLst/>
                <a:latin typeface="+mj-lt"/>
                <a:cs typeface="Calibri" panose="020F0502020204030204" pitchFamily="34" charset="0"/>
              </a:rPr>
              <a:t>Monitoring more than 20 different sites across the lower Burdekin to better understand the water quality of each catchment over time and how it responds to external influences (weather, land-use).</a:t>
            </a: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r>
              <a:rPr lang="en-US" sz="2000" b="0" dirty="0">
                <a:effectLst/>
                <a:latin typeface="+mj-lt"/>
                <a:cs typeface="Calibri" panose="020F0502020204030204" pitchFamily="34" charset="0"/>
              </a:rPr>
              <a:t>- Combination of grab samples</a:t>
            </a:r>
            <a:r>
              <a:rPr lang="en-US" sz="2000" b="0">
                <a:effectLst/>
                <a:latin typeface="+mj-lt"/>
                <a:cs typeface="Calibri" panose="020F0502020204030204" pitchFamily="34" charset="0"/>
              </a:rPr>
              <a:t>, auto-samples </a:t>
            </a:r>
            <a:r>
              <a:rPr lang="en-US" sz="2000" b="0" dirty="0">
                <a:effectLst/>
                <a:latin typeface="+mj-lt"/>
                <a:cs typeface="Calibri" panose="020F0502020204030204" pitchFamily="34" charset="0"/>
              </a:rPr>
              <a:t>and in-situ, real time probes/sensors.</a:t>
            </a: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endParaRPr lang="en-AU" sz="2000" b="0" dirty="0"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D03E3-A631-B787-4204-1BF22EBB7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10200"/>
            <a:ext cx="1370678" cy="1189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04719-736C-8B22-C9C1-E5C3FEAF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46"/>
          <a:stretch/>
        </p:blipFill>
        <p:spPr>
          <a:xfrm>
            <a:off x="457200" y="306900"/>
            <a:ext cx="4162524" cy="4798500"/>
          </a:xfrm>
          <a:prstGeom prst="rect">
            <a:avLst/>
          </a:prstGeom>
        </p:spPr>
      </p:pic>
      <p:sp>
        <p:nvSpPr>
          <p:cNvPr id="5" name="Diamond 4">
            <a:extLst>
              <a:ext uri="{FF2B5EF4-FFF2-40B4-BE49-F238E27FC236}">
                <a16:creationId xmlns:a16="http://schemas.microsoft.com/office/drawing/2014/main" id="{86D663E8-5BB7-076E-552C-54A3C86A5A9F}"/>
              </a:ext>
            </a:extLst>
          </p:cNvPr>
          <p:cNvSpPr/>
          <p:nvPr/>
        </p:nvSpPr>
        <p:spPr>
          <a:xfrm>
            <a:off x="1290411" y="1109376"/>
            <a:ext cx="152400" cy="1524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780117A9-05B7-FBB6-DA24-B727958A1E63}"/>
              </a:ext>
            </a:extLst>
          </p:cNvPr>
          <p:cNvSpPr/>
          <p:nvPr/>
        </p:nvSpPr>
        <p:spPr>
          <a:xfrm>
            <a:off x="990139" y="2192988"/>
            <a:ext cx="152400" cy="1524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49A4A78B-A272-F096-58E2-B3B4E53CA04A}"/>
              </a:ext>
            </a:extLst>
          </p:cNvPr>
          <p:cNvSpPr/>
          <p:nvPr/>
        </p:nvSpPr>
        <p:spPr>
          <a:xfrm>
            <a:off x="1142539" y="1735788"/>
            <a:ext cx="152400" cy="1524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048ABD62-6A15-6D2F-09C2-78763D8D7BE3}"/>
              </a:ext>
            </a:extLst>
          </p:cNvPr>
          <p:cNvSpPr/>
          <p:nvPr/>
        </p:nvSpPr>
        <p:spPr>
          <a:xfrm>
            <a:off x="1294939" y="1379359"/>
            <a:ext cx="152400" cy="1524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BC651FC-8AA3-170E-40E5-8CE372DC2254}"/>
              </a:ext>
            </a:extLst>
          </p:cNvPr>
          <p:cNvSpPr/>
          <p:nvPr/>
        </p:nvSpPr>
        <p:spPr>
          <a:xfrm flipH="1">
            <a:off x="1757126" y="4800600"/>
            <a:ext cx="71674" cy="762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938CC0-0433-DF94-A2EE-601B847FE57C}"/>
              </a:ext>
            </a:extLst>
          </p:cNvPr>
          <p:cNvSpPr/>
          <p:nvPr/>
        </p:nvSpPr>
        <p:spPr>
          <a:xfrm flipH="1">
            <a:off x="2310727" y="1223676"/>
            <a:ext cx="71674" cy="762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1"/>
            <a:ext cx="8458200" cy="4677670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r>
              <a:rPr lang="en-US" sz="4900" dirty="0">
                <a:effectLst/>
                <a:latin typeface="+mn-lt"/>
              </a:rPr>
              <a:t>Paddock scale monitoring</a:t>
            </a:r>
            <a:br>
              <a:rPr lang="en-US" sz="320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-</a:t>
            </a:r>
            <a:r>
              <a:rPr lang="en-US" sz="2000" b="0" dirty="0">
                <a:effectLst/>
                <a:latin typeface="+mj-lt"/>
                <a:cs typeface="Calibri" panose="020F0502020204030204" pitchFamily="34" charset="0"/>
              </a:rPr>
              <a:t>Measure the </a:t>
            </a:r>
            <a:r>
              <a:rPr lang="en-US" sz="2000" b="0" i="1" dirty="0">
                <a:effectLst/>
                <a:latin typeface="+mj-lt"/>
                <a:cs typeface="Calibri" panose="020F0502020204030204" pitchFamily="34" charset="0"/>
              </a:rPr>
              <a:t>baseline</a:t>
            </a:r>
            <a:r>
              <a:rPr lang="en-US" sz="2000" b="0" i="1" dirty="0">
                <a:effectLst/>
                <a:cs typeface="Calibri" panose="020F0502020204030204" pitchFamily="34" charset="0"/>
              </a:rPr>
              <a:t> (</a:t>
            </a:r>
            <a:r>
              <a:rPr lang="en-US" sz="2000" b="0" dirty="0">
                <a:effectLst/>
                <a:latin typeface="+mj-lt"/>
                <a:cs typeface="Calibri" panose="020F0502020204030204" pitchFamily="34" charset="0"/>
              </a:rPr>
              <a:t>grower standard practice) vs </a:t>
            </a:r>
            <a:r>
              <a:rPr lang="en-US" sz="2000" b="0" i="1" dirty="0">
                <a:effectLst/>
                <a:latin typeface="+mj-lt"/>
                <a:cs typeface="Calibri" panose="020F0502020204030204" pitchFamily="34" charset="0"/>
              </a:rPr>
              <a:t>changed</a:t>
            </a:r>
            <a:r>
              <a:rPr lang="en-US" sz="2000" b="0" dirty="0">
                <a:effectLst/>
                <a:latin typeface="+mj-lt"/>
                <a:cs typeface="Calibri" panose="020F0502020204030204" pitchFamily="34" charset="0"/>
              </a:rPr>
              <a:t> practice.</a:t>
            </a:r>
            <a:r>
              <a:rPr lang="en-US" sz="2000" b="0" dirty="0">
                <a:effectLst/>
                <a:cs typeface="Calibri" panose="020F0502020204030204" pitchFamily="34" charset="0"/>
              </a:rPr>
              <a:t> </a:t>
            </a:r>
            <a:br>
              <a:rPr lang="en-US" sz="2000" b="0" dirty="0">
                <a:effectLst/>
                <a:cs typeface="Calibri" panose="020F0502020204030204" pitchFamily="34" charset="0"/>
              </a:rPr>
            </a:br>
            <a:br>
              <a:rPr lang="en-US" sz="2000" b="0" dirty="0">
                <a:effectLst/>
                <a:cs typeface="Calibri" panose="020F0502020204030204" pitchFamily="34" charset="0"/>
              </a:rPr>
            </a:br>
            <a:r>
              <a:rPr lang="en-US" sz="2000" b="0" dirty="0">
                <a:effectLst/>
                <a:cs typeface="Calibri" panose="020F0502020204030204" pitchFamily="34" charset="0"/>
              </a:rPr>
              <a:t>-Same paddock, same crop stage, several seasons, multiple monitoring points (replicates) in each ‘treatment’ to reduce data ‘noise’.</a:t>
            </a: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br>
              <a:rPr lang="en-US" sz="2000" b="0" dirty="0">
                <a:effectLst/>
                <a:latin typeface="+mj-lt"/>
                <a:cs typeface="Calibri" panose="020F0502020204030204" pitchFamily="34" charset="0"/>
              </a:rPr>
            </a:br>
            <a:endParaRPr lang="en-AU" sz="2000" b="0" dirty="0"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D03E3-A631-B787-4204-1BF22EBB7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10200"/>
            <a:ext cx="1370678" cy="1189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6E22B7-E94A-974E-0DAA-BC7C162C8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90"/>
          <a:stretch/>
        </p:blipFill>
        <p:spPr>
          <a:xfrm>
            <a:off x="990139" y="2352429"/>
            <a:ext cx="7047587" cy="29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1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76400"/>
            <a:ext cx="8458200" cy="3387725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r>
              <a:rPr lang="en-US" sz="4900" dirty="0">
                <a:effectLst/>
                <a:latin typeface="+mn-lt"/>
              </a:rPr>
              <a:t>What is the common factor?</a:t>
            </a:r>
            <a:br>
              <a:rPr lang="en-US" sz="320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-</a:t>
            </a:r>
            <a:r>
              <a:rPr lang="en-US" sz="2000" b="0" i="1" dirty="0">
                <a:effectLst/>
                <a:latin typeface="+mj-lt"/>
                <a:cs typeface="Calibri" panose="020F0502020204030204" pitchFamily="34" charset="0"/>
              </a:rPr>
              <a:t>Water</a:t>
            </a:r>
            <a:r>
              <a:rPr lang="en-US" sz="2000" b="0" dirty="0">
                <a:effectLst/>
                <a:latin typeface="+mj-lt"/>
                <a:cs typeface="Calibri" panose="020F0502020204030204" pitchFamily="34" charset="0"/>
              </a:rPr>
              <a:t> is the driving force, of on-farm losses to the downstream environment.</a:t>
            </a:r>
            <a:br>
              <a:rPr lang="en-US" sz="2000" b="0" dirty="0">
                <a:effectLst/>
                <a:cs typeface="Calibri" panose="020F0502020204030204" pitchFamily="34" charset="0"/>
              </a:rPr>
            </a:br>
            <a:br>
              <a:rPr lang="en-US" sz="2000" b="0" dirty="0">
                <a:effectLst/>
                <a:cs typeface="Calibri" panose="020F0502020204030204" pitchFamily="34" charset="0"/>
              </a:rPr>
            </a:br>
            <a:r>
              <a:rPr lang="en-US" sz="2000" b="0" dirty="0">
                <a:effectLst/>
                <a:cs typeface="Calibri" panose="020F0502020204030204" pitchFamily="34" charset="0"/>
              </a:rPr>
              <a:t>-It is not just about the reef, at the farm level there are significant economic impacts at stake.</a:t>
            </a:r>
            <a:br>
              <a:rPr lang="en-US" sz="2000" b="0" dirty="0">
                <a:effectLst/>
                <a:cs typeface="Calibri" panose="020F0502020204030204" pitchFamily="34" charset="0"/>
              </a:rPr>
            </a:br>
            <a:br>
              <a:rPr lang="en-US" sz="2000" b="0" dirty="0">
                <a:effectLst/>
                <a:cs typeface="Calibri" panose="020F0502020204030204" pitchFamily="34" charset="0"/>
              </a:rPr>
            </a:br>
            <a:r>
              <a:rPr lang="en-US" sz="2000" b="0" dirty="0">
                <a:effectLst/>
                <a:cs typeface="Calibri" panose="020F0502020204030204" pitchFamily="34" charset="0"/>
              </a:rPr>
              <a:t>-With rising input costs, increasingly unpredictable weather, and volatile agricultural markets, </a:t>
            </a:r>
            <a:r>
              <a:rPr lang="en-US" sz="2000" b="0" dirty="0" err="1">
                <a:effectLst/>
                <a:cs typeface="Calibri" panose="020F0502020204030204" pitchFamily="34" charset="0"/>
              </a:rPr>
              <a:t>minimising</a:t>
            </a:r>
            <a:r>
              <a:rPr lang="en-US" sz="2000" b="0" dirty="0">
                <a:effectLst/>
                <a:cs typeface="Calibri" panose="020F0502020204030204" pitchFamily="34" charset="0"/>
              </a:rPr>
              <a:t> on-farm losses is more important than ever.</a:t>
            </a:r>
            <a:br>
              <a:rPr lang="en-US" sz="2000" b="0" dirty="0">
                <a:effectLst/>
                <a:cs typeface="Calibri" panose="020F0502020204030204" pitchFamily="34" charset="0"/>
              </a:rPr>
            </a:br>
            <a:br>
              <a:rPr lang="en-US" sz="2000" b="0" dirty="0">
                <a:effectLst/>
                <a:cs typeface="Calibri" panose="020F0502020204030204" pitchFamily="34" charset="0"/>
              </a:rPr>
            </a:br>
            <a:r>
              <a:rPr lang="en-US" sz="2000" b="0" dirty="0">
                <a:effectLst/>
                <a:cs typeface="Calibri" panose="020F0502020204030204" pitchFamily="34" charset="0"/>
              </a:rPr>
              <a:t>-Understanding and </a:t>
            </a:r>
            <a:r>
              <a:rPr lang="en-US" sz="2000" b="0" dirty="0" err="1">
                <a:effectLst/>
                <a:cs typeface="Calibri" panose="020F0502020204030204" pitchFamily="34" charset="0"/>
              </a:rPr>
              <a:t>minimising</a:t>
            </a:r>
            <a:r>
              <a:rPr lang="en-US" sz="2000" b="0" dirty="0">
                <a:effectLst/>
                <a:cs typeface="Calibri" panose="020F0502020204030204" pitchFamily="34" charset="0"/>
              </a:rPr>
              <a:t> potential loss mechanisms is essential to improving farm performance into the future.</a:t>
            </a:r>
            <a:br>
              <a:rPr lang="en-US" sz="2000" b="0" dirty="0">
                <a:effectLst/>
                <a:cs typeface="Calibri" panose="020F0502020204030204" pitchFamily="34" charset="0"/>
              </a:rPr>
            </a:br>
            <a:br>
              <a:rPr lang="en-US" sz="2000" b="0" dirty="0">
                <a:effectLst/>
                <a:cs typeface="Calibri" panose="020F0502020204030204" pitchFamily="34" charset="0"/>
              </a:rPr>
            </a:br>
            <a:r>
              <a:rPr lang="en-US" sz="2000" b="0" i="1" dirty="0">
                <a:effectLst/>
                <a:cs typeface="Calibri" panose="020F0502020204030204" pitchFamily="34" charset="0"/>
              </a:rPr>
              <a:t>-This is why every drop counts.</a:t>
            </a:r>
            <a:endParaRPr lang="en-AU" sz="2000" b="0" i="1" dirty="0"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D03E3-A631-B787-4204-1BF22EBB7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10200"/>
            <a:ext cx="1370678" cy="11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3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295400"/>
            <a:ext cx="8458200" cy="3616325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r>
              <a:rPr lang="en-US" sz="4900" dirty="0">
                <a:effectLst/>
                <a:latin typeface="+mn-lt"/>
              </a:rPr>
              <a:t>What is produced for the BIP?</a:t>
            </a:r>
            <a:br>
              <a:rPr lang="en-US" sz="3200" dirty="0">
                <a:effectLst/>
                <a:latin typeface="+mn-lt"/>
              </a:rPr>
            </a:br>
            <a:r>
              <a:rPr lang="en-US" sz="2000" b="0" dirty="0">
                <a:effectLst/>
                <a:latin typeface="+mn-lt"/>
              </a:rPr>
              <a:t>-</a:t>
            </a:r>
            <a:r>
              <a:rPr lang="en-US" sz="2000" b="0" dirty="0">
                <a:effectLst/>
                <a:latin typeface="+mj-lt"/>
                <a:cs typeface="Calibri" panose="020F0502020204030204" pitchFamily="34" charset="0"/>
              </a:rPr>
              <a:t>A </a:t>
            </a:r>
            <a:r>
              <a:rPr lang="en-US" sz="2000" b="0" i="1" dirty="0">
                <a:effectLst/>
                <a:latin typeface="+mj-lt"/>
                <a:cs typeface="Calibri" panose="020F0502020204030204" pitchFamily="34" charset="0"/>
              </a:rPr>
              <a:t>hydrograph</a:t>
            </a:r>
            <a:r>
              <a:rPr lang="en-US" sz="2000" b="0" dirty="0">
                <a:effectLst/>
                <a:latin typeface="+mj-lt"/>
                <a:cs typeface="Calibri" panose="020F0502020204030204" pitchFamily="34" charset="0"/>
              </a:rPr>
              <a:t> for each irrigation event showing when irrigation run-off reached end of paddock,</a:t>
            </a:r>
            <a:r>
              <a:rPr lang="en-US" sz="2000" b="0" dirty="0">
                <a:effectLst/>
                <a:cs typeface="Calibri" panose="020F0502020204030204" pitchFamily="34" charset="0"/>
              </a:rPr>
              <a:t> and how long it ran off for.</a:t>
            </a:r>
            <a:br>
              <a:rPr lang="en-US" sz="2000" b="0" dirty="0">
                <a:effectLst/>
                <a:cs typeface="Calibri" panose="020F0502020204030204" pitchFamily="34" charset="0"/>
              </a:rPr>
            </a:br>
            <a:br>
              <a:rPr lang="en-US" sz="2000" b="0" dirty="0">
                <a:effectLst/>
                <a:cs typeface="Calibri" panose="020F0502020204030204" pitchFamily="34" charset="0"/>
              </a:rPr>
            </a:br>
            <a:r>
              <a:rPr lang="en-US" sz="2000" b="0" dirty="0">
                <a:effectLst/>
                <a:cs typeface="Calibri" panose="020F0502020204030204" pitchFamily="34" charset="0"/>
              </a:rPr>
              <a:t>-From this a </a:t>
            </a:r>
            <a:r>
              <a:rPr lang="en-US" sz="2000" b="0" i="1" dirty="0">
                <a:effectLst/>
                <a:cs typeface="Calibri" panose="020F0502020204030204" pitchFamily="34" charset="0"/>
              </a:rPr>
              <a:t>total volume of run-off </a:t>
            </a:r>
            <a:r>
              <a:rPr lang="en-US" sz="2000" b="0" dirty="0">
                <a:effectLst/>
                <a:cs typeface="Calibri" panose="020F0502020204030204" pitchFamily="34" charset="0"/>
              </a:rPr>
              <a:t>can be calculated.</a:t>
            </a:r>
            <a:br>
              <a:rPr lang="en-US" sz="2000" b="0" dirty="0">
                <a:effectLst/>
                <a:cs typeface="Calibri" panose="020F0502020204030204" pitchFamily="34" charset="0"/>
              </a:rPr>
            </a:br>
            <a:br>
              <a:rPr lang="en-US" sz="2000" b="0" dirty="0">
                <a:effectLst/>
                <a:cs typeface="Calibri" panose="020F0502020204030204" pitchFamily="34" charset="0"/>
              </a:rPr>
            </a:br>
            <a:r>
              <a:rPr lang="en-US" sz="2000" b="0" dirty="0">
                <a:effectLst/>
                <a:cs typeface="Calibri" panose="020F0502020204030204" pitchFamily="34" charset="0"/>
              </a:rPr>
              <a:t>-When considered with total volume of irrigation applied, a </a:t>
            </a:r>
            <a:r>
              <a:rPr lang="en-US" sz="2000" b="0" i="1" dirty="0">
                <a:effectLst/>
                <a:cs typeface="Calibri" panose="020F0502020204030204" pitchFamily="34" charset="0"/>
              </a:rPr>
              <a:t>proportion of irrigation lost to run-off </a:t>
            </a:r>
            <a:r>
              <a:rPr lang="en-US" sz="2000" b="0" dirty="0">
                <a:effectLst/>
                <a:cs typeface="Calibri" panose="020F0502020204030204" pitchFamily="34" charset="0"/>
              </a:rPr>
              <a:t>can be derived.</a:t>
            </a:r>
            <a:br>
              <a:rPr lang="en-US" sz="2000" b="0" dirty="0">
                <a:effectLst/>
                <a:cs typeface="Calibri" panose="020F0502020204030204" pitchFamily="34" charset="0"/>
              </a:rPr>
            </a:br>
            <a:br>
              <a:rPr lang="en-US" sz="2000" b="0" dirty="0">
                <a:effectLst/>
                <a:cs typeface="Calibri" panose="020F0502020204030204" pitchFamily="34" charset="0"/>
              </a:rPr>
            </a:br>
            <a:r>
              <a:rPr lang="en-US" sz="2000" b="0" dirty="0">
                <a:effectLst/>
                <a:cs typeface="Calibri" panose="020F0502020204030204" pitchFamily="34" charset="0"/>
              </a:rPr>
              <a:t>-Can plot when irrigation was stopped and see how long run-off continued.</a:t>
            </a:r>
            <a:br>
              <a:rPr lang="en-US" sz="2000" b="0" dirty="0">
                <a:effectLst/>
                <a:cs typeface="Calibri" panose="020F0502020204030204" pitchFamily="34" charset="0"/>
              </a:rPr>
            </a:br>
            <a:br>
              <a:rPr lang="en-US" sz="2000" b="0" dirty="0">
                <a:effectLst/>
                <a:cs typeface="Calibri" panose="020F0502020204030204" pitchFamily="34" charset="0"/>
              </a:rPr>
            </a:br>
            <a:r>
              <a:rPr lang="en-US" sz="2000" b="0" dirty="0">
                <a:effectLst/>
                <a:cs typeface="Calibri" panose="020F0502020204030204" pitchFamily="34" charset="0"/>
              </a:rPr>
              <a:t>-In many cases run-off continues for several hours after irrigation shut-off.</a:t>
            </a:r>
            <a:endParaRPr lang="en-AU" sz="2000" b="0" dirty="0"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D03E3-A631-B787-4204-1BF22EBB7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10200"/>
            <a:ext cx="1370678" cy="11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18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42B212-5F35-924B-FC62-9613CF37B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137CE-4C20-6BB3-1036-31606F3D0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19" y="947929"/>
            <a:ext cx="8316762" cy="50593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AE8E3F-EE75-0C22-E5CF-AD708AD749B0}"/>
              </a:ext>
            </a:extLst>
          </p:cNvPr>
          <p:cNvCxnSpPr>
            <a:cxnSpLocks/>
          </p:cNvCxnSpPr>
          <p:nvPr/>
        </p:nvCxnSpPr>
        <p:spPr>
          <a:xfrm flipV="1">
            <a:off x="1676400" y="1752600"/>
            <a:ext cx="0" cy="2194774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9E788D7-6994-1954-57F7-AC35E00B131F}"/>
              </a:ext>
            </a:extLst>
          </p:cNvPr>
          <p:cNvSpPr txBox="1"/>
          <p:nvPr/>
        </p:nvSpPr>
        <p:spPr>
          <a:xfrm>
            <a:off x="2204605" y="2617196"/>
            <a:ext cx="112096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Irrigation start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A9D45D-CA58-060A-DF83-5E5F134CA34F}"/>
              </a:ext>
            </a:extLst>
          </p:cNvPr>
          <p:cNvCxnSpPr>
            <a:cxnSpLocks/>
          </p:cNvCxnSpPr>
          <p:nvPr/>
        </p:nvCxnSpPr>
        <p:spPr>
          <a:xfrm flipH="1">
            <a:off x="1740249" y="2731757"/>
            <a:ext cx="46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7B5D57-C532-9864-BF90-5B33CA2D170B}"/>
              </a:ext>
            </a:extLst>
          </p:cNvPr>
          <p:cNvCxnSpPr>
            <a:cxnSpLocks/>
          </p:cNvCxnSpPr>
          <p:nvPr/>
        </p:nvCxnSpPr>
        <p:spPr>
          <a:xfrm>
            <a:off x="1740249" y="1691763"/>
            <a:ext cx="3365151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18F882-0A87-FBD4-D0CA-268EA315B807}"/>
              </a:ext>
            </a:extLst>
          </p:cNvPr>
          <p:cNvSpPr txBox="1"/>
          <p:nvPr/>
        </p:nvSpPr>
        <p:spPr>
          <a:xfrm>
            <a:off x="2057400" y="1066800"/>
            <a:ext cx="5105400" cy="414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ADED15-6F80-0E92-41D9-EEA2C5F2F10C}"/>
              </a:ext>
            </a:extLst>
          </p:cNvPr>
          <p:cNvSpPr txBox="1"/>
          <p:nvPr/>
        </p:nvSpPr>
        <p:spPr>
          <a:xfrm>
            <a:off x="2552700" y="1413255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Irrigation duration</a:t>
            </a:r>
            <a:endParaRPr lang="en-AU" sz="1200" dirty="0">
              <a:solidFill>
                <a:srgbClr val="00B05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730DD5-A47E-6946-46DA-2B496902ADE4}"/>
              </a:ext>
            </a:extLst>
          </p:cNvPr>
          <p:cNvCxnSpPr>
            <a:cxnSpLocks/>
          </p:cNvCxnSpPr>
          <p:nvPr/>
        </p:nvCxnSpPr>
        <p:spPr>
          <a:xfrm flipV="1">
            <a:off x="5181600" y="1752600"/>
            <a:ext cx="0" cy="2194774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B8B660-41D1-0658-AD06-30819D9C92F3}"/>
              </a:ext>
            </a:extLst>
          </p:cNvPr>
          <p:cNvCxnSpPr>
            <a:cxnSpLocks/>
          </p:cNvCxnSpPr>
          <p:nvPr/>
        </p:nvCxnSpPr>
        <p:spPr>
          <a:xfrm>
            <a:off x="4191000" y="1295400"/>
            <a:ext cx="426720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3F3-F582-1BCD-8EEB-CDD850FF612E}"/>
              </a:ext>
            </a:extLst>
          </p:cNvPr>
          <p:cNvSpPr txBox="1"/>
          <p:nvPr/>
        </p:nvSpPr>
        <p:spPr>
          <a:xfrm>
            <a:off x="6000750" y="1342828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Runoff duration</a:t>
            </a:r>
            <a:endParaRPr lang="en-AU" sz="12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BECBA-D35A-0D61-9821-CE928694CB45}"/>
              </a:ext>
            </a:extLst>
          </p:cNvPr>
          <p:cNvSpPr txBox="1"/>
          <p:nvPr/>
        </p:nvSpPr>
        <p:spPr>
          <a:xfrm>
            <a:off x="2841440" y="3057039"/>
            <a:ext cx="112096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Irrigation stop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DA5D1E-501C-E158-0A56-4D19C62FF4AB}"/>
              </a:ext>
            </a:extLst>
          </p:cNvPr>
          <p:cNvSpPr txBox="1"/>
          <p:nvPr/>
        </p:nvSpPr>
        <p:spPr>
          <a:xfrm>
            <a:off x="457200" y="469378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Irrigation run-off hydrograph- example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13DD1E8-6DB0-0AAE-19A1-DC086A91AEC1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3962401" y="3183997"/>
            <a:ext cx="11429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425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F7C3B-9C95-0C70-363C-BB2A0AEBA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87" y="1013254"/>
            <a:ext cx="4046121" cy="2268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383511-0E48-A8A1-4A25-D5E745EFF848}"/>
              </a:ext>
            </a:extLst>
          </p:cNvPr>
          <p:cNvSpPr txBox="1"/>
          <p:nvPr/>
        </p:nvSpPr>
        <p:spPr>
          <a:xfrm>
            <a:off x="1295705" y="1038891"/>
            <a:ext cx="54479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BFC1F7-4604-5599-4BAD-BC41E19F0318}"/>
              </a:ext>
            </a:extLst>
          </p:cNvPr>
          <p:cNvSpPr txBox="1"/>
          <p:nvPr/>
        </p:nvSpPr>
        <p:spPr>
          <a:xfrm>
            <a:off x="4841743" y="2187559"/>
            <a:ext cx="330599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83D50-F0B9-A7D8-0D79-67B3EB027FCC}"/>
              </a:ext>
            </a:extLst>
          </p:cNvPr>
          <p:cNvSpPr txBox="1"/>
          <p:nvPr/>
        </p:nvSpPr>
        <p:spPr>
          <a:xfrm>
            <a:off x="6390118" y="2111854"/>
            <a:ext cx="47429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sz="13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AEDE9F-A864-3FFD-272E-2BD3ED72B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08" y="1013254"/>
            <a:ext cx="4046121" cy="22683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7FA48C-51DE-230D-4994-628A8ADBFBF7}"/>
              </a:ext>
            </a:extLst>
          </p:cNvPr>
          <p:cNvSpPr txBox="1"/>
          <p:nvPr/>
        </p:nvSpPr>
        <p:spPr>
          <a:xfrm>
            <a:off x="5398204" y="1024649"/>
            <a:ext cx="47429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sz="135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6161B74-E5A6-D25C-3A0E-DFF800139291}"/>
              </a:ext>
            </a:extLst>
          </p:cNvPr>
          <p:cNvCxnSpPr>
            <a:cxnSpLocks/>
          </p:cNvCxnSpPr>
          <p:nvPr/>
        </p:nvCxnSpPr>
        <p:spPr>
          <a:xfrm>
            <a:off x="4841743" y="1219200"/>
            <a:ext cx="246566" cy="163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43A6E2A9-CD8F-43C3-C68C-B52DB5A7D1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474646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effectLst/>
              </a:rPr>
              <a:t>SITE 1: BRIA example-</a:t>
            </a:r>
            <a:r>
              <a:rPr lang="en-AU" sz="2400" b="1" dirty="0">
                <a:effectLst/>
              </a:rPr>
              <a:t>transition to automation</a:t>
            </a:r>
            <a:r>
              <a:rPr lang="en-AU" sz="3200" dirty="0"/>
              <a:t>		          		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EEC97-F6EE-2E69-4CD8-6B45BCEEF62F}"/>
              </a:ext>
            </a:extLst>
          </p:cNvPr>
          <p:cNvSpPr txBox="1"/>
          <p:nvPr/>
        </p:nvSpPr>
        <p:spPr>
          <a:xfrm>
            <a:off x="3964786" y="990360"/>
            <a:ext cx="8769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Water turned off at this time</a:t>
            </a:r>
            <a:endParaRPr lang="en-AU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6A66B12D-1936-A031-A322-8F6FE3C02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461" y="3272829"/>
            <a:ext cx="7793294" cy="2725524"/>
          </a:xfr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B93BC65-0066-2050-BD54-19E37C0F4869}"/>
              </a:ext>
            </a:extLst>
          </p:cNvPr>
          <p:cNvSpPr txBox="1"/>
          <p:nvPr/>
        </p:nvSpPr>
        <p:spPr>
          <a:xfrm>
            <a:off x="3048000" y="1054565"/>
            <a:ext cx="553415" cy="284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D03F64-1699-B8B8-9FA9-1DA0F6D9306B}"/>
              </a:ext>
            </a:extLst>
          </p:cNvPr>
          <p:cNvCxnSpPr>
            <a:cxnSpLocks/>
          </p:cNvCxnSpPr>
          <p:nvPr/>
        </p:nvCxnSpPr>
        <p:spPr>
          <a:xfrm flipH="1">
            <a:off x="1734255" y="1219200"/>
            <a:ext cx="2230531" cy="2372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791FB3-9C76-F87C-D79E-0A079914B0EC}"/>
              </a:ext>
            </a:extLst>
          </p:cNvPr>
          <p:cNvSpPr txBox="1"/>
          <p:nvPr/>
        </p:nvSpPr>
        <p:spPr>
          <a:xfrm>
            <a:off x="7150480" y="1054565"/>
            <a:ext cx="474292" cy="270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E22E10-DCE6-065A-BBFD-DAB14B1DFBA9}"/>
              </a:ext>
            </a:extLst>
          </p:cNvPr>
          <p:cNvSpPr txBox="1"/>
          <p:nvPr/>
        </p:nvSpPr>
        <p:spPr>
          <a:xfrm>
            <a:off x="1905000" y="2895600"/>
            <a:ext cx="990600" cy="15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75CF7F-9140-7BA0-D917-986E49864C9B}"/>
              </a:ext>
            </a:extLst>
          </p:cNvPr>
          <p:cNvSpPr txBox="1"/>
          <p:nvPr/>
        </p:nvSpPr>
        <p:spPr>
          <a:xfrm>
            <a:off x="6089072" y="2886143"/>
            <a:ext cx="703175" cy="140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82992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4923</TotalTime>
  <Words>701</Words>
  <Application>Microsoft Office PowerPoint</Application>
  <PresentationFormat>On-screen Show (4:3)</PresentationFormat>
  <Paragraphs>36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Lucida Sans Unicode</vt:lpstr>
      <vt:lpstr>Verdana</vt:lpstr>
      <vt:lpstr>Wingdings 2</vt:lpstr>
      <vt:lpstr>Wingdings 3</vt:lpstr>
      <vt:lpstr>Concourse</vt:lpstr>
      <vt:lpstr>      BBIFMAC – Overview of Water Quality Monitoring Activities in the Lower Burdekin</vt:lpstr>
      <vt:lpstr>     BBIFMAC’s role -Independent, local organisation with a long history and expertise water quality monitoring in the local area.  -Conducted from catchment      sub-catchment      paddock scale.  -Water quality monitoring is used to validate the impact of different farm practices. This is useful as a decision support tool for growers.  -For some sites the water quality data may be used to inform reporting or improve modelling specific to the Burdekin.  -Water quality monitoring is not just about DIN and pesticides, but also about measuring runoff volumes.</vt:lpstr>
      <vt:lpstr>PowerPoint Presentation</vt:lpstr>
      <vt:lpstr>  Catchment scale monitoring  -Monitoring more than 20 different sites across the lower Burdekin to better understand the water quality of each catchment over time and how it responds to external influences (weather, land-use).  - Combination of grab samples, auto-samples and in-situ, real time probes/sensors. </vt:lpstr>
      <vt:lpstr>  Paddock scale monitoring -Measure the baseline (grower standard practice) vs changed practice.   -Same paddock, same crop stage, several seasons, multiple monitoring points (replicates) in each ‘treatment’ to reduce data ‘noise’.          </vt:lpstr>
      <vt:lpstr>  What is the common factor? -Water is the driving force, of on-farm losses to the downstream environment.  -It is not just about the reef, at the farm level there are significant economic impacts at stake.  -With rising input costs, increasingly unpredictable weather, and volatile agricultural markets, minimising on-farm losses is more important than ever.  -Understanding and minimising potential loss mechanisms is essential to improving farm performance into the future.  -This is why every drop counts.</vt:lpstr>
      <vt:lpstr>  What is produced for the BIP? -A hydrograph for each irrigation event showing when irrigation run-off reached end of paddock, and how long it ran off for.  -From this a total volume of run-off can be calculated.  -When considered with total volume of irrigation applied, a proportion of irrigation lost to run-off can be derived.  -Can plot when irrigation was stopped and see how long run-off continued.  -In many cases run-off continues for several hours after irrigation shut-off.</vt:lpstr>
      <vt:lpstr>PowerPoint Presentation</vt:lpstr>
      <vt:lpstr>SITE 1: BRIA example-transition to automation              </vt:lpstr>
      <vt:lpstr>     Site 2: Delta example – manual irrigation       </vt:lpstr>
      <vt:lpstr>      WQ monitoring assists farmers by:   Providing current, locally relevant, robust data to support growers   Improve productivity: -reduced growth impacts from over-watering or under-watering,  -reduced fertiliser and chemical losses in runoff, de-nitrification , -reduced input costs (water, power, labour, fertiliser, chemical)  Reduce downstream environmental impacts:  -reduced surface runoff volumes and deep drainage, -reduced nutrient and chemical loads.  Improve public perception of farm management: -less surface runoff coming off paddocks visible to general public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Barratta Creek Action Group</dc:title>
  <dc:creator>Project Officer</dc:creator>
  <cp:lastModifiedBy>Arwen BBIFMAC</cp:lastModifiedBy>
  <cp:revision>369</cp:revision>
  <cp:lastPrinted>2020-06-10T23:08:36Z</cp:lastPrinted>
  <dcterms:created xsi:type="dcterms:W3CDTF">2016-11-28T23:28:49Z</dcterms:created>
  <dcterms:modified xsi:type="dcterms:W3CDTF">2022-11-18T02:32:50Z</dcterms:modified>
</cp:coreProperties>
</file>